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5"/>
  </p:sldMasterIdLst>
  <p:notesMasterIdLst>
    <p:notesMasterId r:id="rId6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22"/>
  </p:sldIdLst>
  <p:sldSz cy="6858000" cx="12192000"/>
  <p:notesSz cx="6858000" cy="12192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Archiv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9507A6-ADD5-4939-84E1-4462CC6DB108}">
  <a:tblStyle styleId="{089507A6-ADD5-4939-84E1-4462CC6DB1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9B97845-519A-4139-B550-65E1703BB32F}" styleName="Table_1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8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2" Type="http://schemas.openxmlformats.org/officeDocument/2006/relationships/slide" Target="slides/slide1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font" Target="fonts/ProximaNova-regular.fntdata"/><Relationship Id="rId34" Type="http://schemas.openxmlformats.org/officeDocument/2006/relationships/font" Target="fonts/ProximaNova-bold.fntdata"/><Relationship Id="rId35" Type="http://schemas.openxmlformats.org/officeDocument/2006/relationships/font" Target="fonts/ProximaNova-italic.fntdata"/><Relationship Id="rId36" Type="http://schemas.openxmlformats.org/officeDocument/2006/relationships/font" Target="fonts/ProximaNova-boldItalic.fntdata"/><Relationship Id="rId37" Type="http://schemas.openxmlformats.org/officeDocument/2006/relationships/font" Target="fonts/Montserrat-regular.fntdata"/><Relationship Id="rId38" Type="http://schemas.openxmlformats.org/officeDocument/2006/relationships/font" Target="fonts/Montserrat-bold.fntdata"/><Relationship Id="rId39" Type="http://schemas.openxmlformats.org/officeDocument/2006/relationships/font" Target="fonts/Montserrat-italic.fntdata"/><Relationship Id="rId40" Type="http://schemas.openxmlformats.org/officeDocument/2006/relationships/font" Target="fonts/Montserrat-boldItalic.fntdata"/><Relationship Id="rId41" Type="http://schemas.openxmlformats.org/officeDocument/2006/relationships/font" Target="fonts/MontserratMedium-regular.fntdata"/><Relationship Id="rId42" Type="http://schemas.openxmlformats.org/officeDocument/2006/relationships/font" Target="fonts/MontserratMedium-bold.fntdata"/><Relationship Id="rId43" Type="http://schemas.openxmlformats.org/officeDocument/2006/relationships/font" Target="fonts/MontserratMedium-italic.fntdata"/><Relationship Id="rId44" Type="http://schemas.openxmlformats.org/officeDocument/2006/relationships/font" Target="fonts/MontserratMedium-boldItalic.fntdata"/><Relationship Id="rId45" Type="http://schemas.openxmlformats.org/officeDocument/2006/relationships/font" Target="fonts/Archivo-regular.fntdata"/><Relationship Id="rId46" Type="http://schemas.openxmlformats.org/officeDocument/2006/relationships/font" Target="fonts/Archivo-bold.fntdata"/><Relationship Id="rId47" Type="http://schemas.openxmlformats.org/officeDocument/2006/relationships/font" Target="fonts/Archivo-italic.fntdata"/><Relationship Id="rId48" Type="http://schemas.openxmlformats.org/officeDocument/2006/relationships/font" Target="fonts/Archivo-boldItalic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descr="/mnt/data/TT_LOCKUP_WHITE.pn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" name="Google Shape;21;p2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1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304800" y="298174"/>
            <a:ext cx="10213200" cy="56214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788600" y="478500"/>
            <a:ext cx="9245700" cy="313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2pPr>
            <a:lvl3pPr lvl="2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3pPr>
            <a:lvl4pPr lvl="3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4pPr>
            <a:lvl5pPr lvl="4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5pPr>
            <a:lvl6pPr lvl="5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6pPr>
            <a:lvl7pPr lvl="6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7pPr>
            <a:lvl8pPr lvl="7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8pPr>
            <a:lvl9pPr lvl="8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9pPr>
          </a:lstStyle>
          <a:p/>
        </p:txBody>
      </p:sp>
      <p:sp>
        <p:nvSpPr>
          <p:cNvPr id="62" name="Google Shape;62;p12"/>
          <p:cNvSpPr txBox="1"/>
          <p:nvPr>
            <p:ph idx="2" type="title"/>
          </p:nvPr>
        </p:nvSpPr>
        <p:spPr>
          <a:xfrm>
            <a:off x="4786700" y="4455467"/>
            <a:ext cx="5388000" cy="167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b="0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>
  <p:cSld name="SECTION_HEADER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304800" y="298175"/>
            <a:ext cx="10213200" cy="57336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5" name="Google Shape;65;p13"/>
          <p:cNvSpPr/>
          <p:nvPr/>
        </p:nvSpPr>
        <p:spPr>
          <a:xfrm>
            <a:off x="10699850" y="1051500"/>
            <a:ext cx="1233300" cy="47550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546400" y="2996171"/>
            <a:ext cx="7530900" cy="2933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465867" y="406200"/>
            <a:ext cx="5711100" cy="4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5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0" name="Google Shape;70;p14"/>
          <p:cNvSpPr/>
          <p:nvPr/>
        </p:nvSpPr>
        <p:spPr>
          <a:xfrm>
            <a:off x="1130200" y="2732730"/>
            <a:ext cx="9931500" cy="305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6925">
            <a:solidFill>
              <a:srgbClr val="E0E0E0">
                <a:alpha val="7451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2700000" dist="20320">
              <a:srgbClr val="000000">
                <a:alpha val="2157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861720" y="2411366"/>
            <a:ext cx="1950900" cy="408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6925">
            <a:solidFill>
              <a:srgbClr val="1F807E">
                <a:alpha val="745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922680" y="2425973"/>
            <a:ext cx="1828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07E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861933" y="2347167"/>
            <a:ext cx="1950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b="1" sz="16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1861933" y="2929800"/>
            <a:ext cx="8679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Objective">
  <p:cSld name="TITLE_AND_BODY_1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304800" y="298167"/>
            <a:ext cx="38100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/>
          <p:nvPr/>
        </p:nvSpPr>
        <p:spPr>
          <a:xfrm>
            <a:off x="304800" y="3473267"/>
            <a:ext cx="5714700" cy="27276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89200" y="1680300"/>
            <a:ext cx="3399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389200" y="2217600"/>
            <a:ext cx="36504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1" name="Google Shape;81;p15"/>
          <p:cNvSpPr txBox="1"/>
          <p:nvPr>
            <p:ph idx="3" type="subTitle"/>
          </p:nvPr>
        </p:nvSpPr>
        <p:spPr>
          <a:xfrm>
            <a:off x="389200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4274533" y="298167"/>
            <a:ext cx="36504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3" name="Google Shape;83;p15"/>
          <p:cNvSpPr txBox="1"/>
          <p:nvPr>
            <p:ph idx="4" type="subTitle"/>
          </p:nvPr>
        </p:nvSpPr>
        <p:spPr>
          <a:xfrm>
            <a:off x="4355395" y="1680300"/>
            <a:ext cx="32577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body"/>
          </p:nvPr>
        </p:nvSpPr>
        <p:spPr>
          <a:xfrm>
            <a:off x="4355400" y="2217600"/>
            <a:ext cx="34917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5" name="Google Shape;85;p15"/>
          <p:cNvSpPr txBox="1"/>
          <p:nvPr>
            <p:ph idx="6" type="subTitle"/>
          </p:nvPr>
        </p:nvSpPr>
        <p:spPr>
          <a:xfrm>
            <a:off x="4355395" y="356400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6" name="Google Shape;86;p15"/>
          <p:cNvSpPr/>
          <p:nvPr/>
        </p:nvSpPr>
        <p:spPr>
          <a:xfrm>
            <a:off x="8085267" y="298167"/>
            <a:ext cx="38100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8169667" y="1680300"/>
            <a:ext cx="3399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8169667" y="2217600"/>
            <a:ext cx="36504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9" name="Google Shape;89;p15"/>
          <p:cNvSpPr txBox="1"/>
          <p:nvPr>
            <p:ph idx="9" type="subTitle"/>
          </p:nvPr>
        </p:nvSpPr>
        <p:spPr>
          <a:xfrm>
            <a:off x="8169667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3" type="subTitle"/>
          </p:nvPr>
        </p:nvSpPr>
        <p:spPr>
          <a:xfrm>
            <a:off x="389200" y="4495167"/>
            <a:ext cx="54237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4" type="body"/>
          </p:nvPr>
        </p:nvSpPr>
        <p:spPr>
          <a:xfrm>
            <a:off x="389200" y="5116300"/>
            <a:ext cx="5525100" cy="99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5" type="subTitle"/>
          </p:nvPr>
        </p:nvSpPr>
        <p:spPr>
          <a:xfrm>
            <a:off x="389200" y="3653733"/>
            <a:ext cx="32808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6180200" y="3473267"/>
            <a:ext cx="5714700" cy="27276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4" name="Google Shape;94;p15"/>
          <p:cNvSpPr txBox="1"/>
          <p:nvPr>
            <p:ph idx="16" type="subTitle"/>
          </p:nvPr>
        </p:nvSpPr>
        <p:spPr>
          <a:xfrm>
            <a:off x="6264600" y="4495167"/>
            <a:ext cx="54237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7" type="body"/>
          </p:nvPr>
        </p:nvSpPr>
        <p:spPr>
          <a:xfrm>
            <a:off x="6264600" y="5116300"/>
            <a:ext cx="5525100" cy="99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8" type="subTitle"/>
          </p:nvPr>
        </p:nvSpPr>
        <p:spPr>
          <a:xfrm>
            <a:off x="6264600" y="3653733"/>
            <a:ext cx="32808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 &amp; Cons">
  <p:cSld name="TITLE_ONLY_1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304800" y="298167"/>
            <a:ext cx="6433500" cy="59172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6"/>
          <p:cNvSpPr/>
          <p:nvPr/>
        </p:nvSpPr>
        <p:spPr>
          <a:xfrm>
            <a:off x="6917767" y="298167"/>
            <a:ext cx="4969500" cy="59172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35212" y="4726626"/>
            <a:ext cx="3518100" cy="106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title"/>
          </p:nvPr>
        </p:nvSpPr>
        <p:spPr>
          <a:xfrm>
            <a:off x="7176500" y="4726626"/>
            <a:ext cx="2813700" cy="88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635212" y="523459"/>
            <a:ext cx="5552400" cy="34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7176500" y="523459"/>
            <a:ext cx="4559100" cy="34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/>
        </p:nvSpPr>
        <p:spPr>
          <a:xfrm>
            <a:off x="10783067" y="6427433"/>
            <a:ext cx="1104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11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Strategy">
  <p:cSld name="ONE_COLUMN_TEXT_1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304800" y="298167"/>
            <a:ext cx="5650800" cy="5898000"/>
          </a:xfrm>
          <a:prstGeom prst="roundRect">
            <a:avLst>
              <a:gd fmla="val 597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7" name="Google Shape;107;p17"/>
          <p:cNvSpPr/>
          <p:nvPr/>
        </p:nvSpPr>
        <p:spPr>
          <a:xfrm>
            <a:off x="6181770" y="298202"/>
            <a:ext cx="5705700" cy="1221300"/>
          </a:xfrm>
          <a:prstGeom prst="roundRect">
            <a:avLst>
              <a:gd fmla="val 19759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8" name="Google Shape;108;p17"/>
          <p:cNvSpPr/>
          <p:nvPr/>
        </p:nvSpPr>
        <p:spPr>
          <a:xfrm>
            <a:off x="6181767" y="1743214"/>
            <a:ext cx="5705700" cy="3162300"/>
          </a:xfrm>
          <a:prstGeom prst="roundRect">
            <a:avLst>
              <a:gd fmla="val 11988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9" name="Google Shape;109;p17"/>
          <p:cNvSpPr/>
          <p:nvPr/>
        </p:nvSpPr>
        <p:spPr>
          <a:xfrm>
            <a:off x="6181770" y="5129025"/>
            <a:ext cx="5705700" cy="1067100"/>
          </a:xfrm>
          <a:prstGeom prst="roundRect">
            <a:avLst>
              <a:gd fmla="val 19759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99035" y="4794633"/>
            <a:ext cx="4839900" cy="122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6350000" y="281167"/>
            <a:ext cx="782400" cy="122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6350000" y="1743233"/>
            <a:ext cx="782400" cy="316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3" type="subTitle"/>
          </p:nvPr>
        </p:nvSpPr>
        <p:spPr>
          <a:xfrm>
            <a:off x="6350000" y="5129033"/>
            <a:ext cx="782400" cy="106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4" type="body"/>
          </p:nvPr>
        </p:nvSpPr>
        <p:spPr>
          <a:xfrm>
            <a:off x="7896026" y="298200"/>
            <a:ext cx="3896400" cy="122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5" type="body"/>
          </p:nvPr>
        </p:nvSpPr>
        <p:spPr>
          <a:xfrm>
            <a:off x="7896026" y="1743200"/>
            <a:ext cx="3896400" cy="316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6" type="body"/>
          </p:nvPr>
        </p:nvSpPr>
        <p:spPr>
          <a:xfrm>
            <a:off x="7896026" y="5129033"/>
            <a:ext cx="3896400" cy="106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304800" y="212700"/>
            <a:ext cx="11582400" cy="1573500"/>
          </a:xfrm>
          <a:prstGeom prst="roundRect">
            <a:avLst>
              <a:gd fmla="val 1821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304500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358700"/>
            <a:ext cx="4609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226833" y="358700"/>
            <a:ext cx="5556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18"/>
          <p:cNvSpPr/>
          <p:nvPr>
            <p:ph idx="3" type="pic"/>
          </p:nvPr>
        </p:nvSpPr>
        <p:spPr>
          <a:xfrm>
            <a:off x="3241544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3" name="Google Shape;123;p18"/>
          <p:cNvSpPr/>
          <p:nvPr>
            <p:ph idx="4" type="pic"/>
          </p:nvPr>
        </p:nvSpPr>
        <p:spPr>
          <a:xfrm>
            <a:off x="6178589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4" name="Google Shape;124;p18"/>
          <p:cNvSpPr/>
          <p:nvPr>
            <p:ph idx="5" type="pic"/>
          </p:nvPr>
        </p:nvSpPr>
        <p:spPr>
          <a:xfrm>
            <a:off x="9115633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 Deck Template">
  <p:cSld name="CUSTOM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304800" y="298233"/>
            <a:ext cx="38172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04833" y="4622467"/>
            <a:ext cx="11582400" cy="15735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4683000"/>
            <a:ext cx="4609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5226833" y="4683000"/>
            <a:ext cx="5556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0" name="Google Shape;130;p19"/>
          <p:cNvSpPr/>
          <p:nvPr/>
        </p:nvSpPr>
        <p:spPr>
          <a:xfrm>
            <a:off x="4270933" y="298233"/>
            <a:ext cx="36540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8077200" y="298233"/>
            <a:ext cx="38217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304733" y="2196033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4274233" y="2196033"/>
            <a:ext cx="36540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8070000" y="2196033"/>
            <a:ext cx="38172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5" type="subTitle"/>
          </p:nvPr>
        </p:nvSpPr>
        <p:spPr>
          <a:xfrm>
            <a:off x="389200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6" type="subTitle"/>
          </p:nvPr>
        </p:nvSpPr>
        <p:spPr>
          <a:xfrm>
            <a:off x="4355395" y="356400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7" type="subTitle"/>
          </p:nvPr>
        </p:nvSpPr>
        <p:spPr>
          <a:xfrm>
            <a:off x="8169667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ortunities">
  <p:cSld name="CUSTOM_1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292933" y="2003250"/>
            <a:ext cx="38172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304833" y="298167"/>
            <a:ext cx="11582400" cy="15735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9FA1"/>
              </a:solidFill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358700"/>
            <a:ext cx="5722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132200" y="358700"/>
            <a:ext cx="46101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3" name="Google Shape;143;p20"/>
          <p:cNvSpPr/>
          <p:nvPr/>
        </p:nvSpPr>
        <p:spPr>
          <a:xfrm>
            <a:off x="4259067" y="2003250"/>
            <a:ext cx="36540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065333" y="2003250"/>
            <a:ext cx="38217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292867" y="3901050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4262367" y="3901050"/>
            <a:ext cx="36540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4" type="body"/>
          </p:nvPr>
        </p:nvSpPr>
        <p:spPr>
          <a:xfrm>
            <a:off x="8058133" y="3901050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5" type="subTitle"/>
          </p:nvPr>
        </p:nvSpPr>
        <p:spPr>
          <a:xfrm>
            <a:off x="377333" y="2061417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6" type="subTitle"/>
          </p:nvPr>
        </p:nvSpPr>
        <p:spPr>
          <a:xfrm>
            <a:off x="4343528" y="2061417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7" type="subTitle"/>
          </p:nvPr>
        </p:nvSpPr>
        <p:spPr>
          <a:xfrm>
            <a:off x="8157800" y="2061417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" name="Google Shape;25;p3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TT_LOCKUP_WHITE.png"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nalysis">
  <p:cSld name="CUSTOM_1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304833" y="151967"/>
            <a:ext cx="11582400" cy="19056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419000" y="292567"/>
            <a:ext cx="11354100" cy="18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68100" y="2220167"/>
            <a:ext cx="61176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ing plan">
  <p:cSld name="CUSTOM_1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04800" y="298167"/>
            <a:ext cx="10638000" cy="50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57" name="Google Shape;157;p22"/>
          <p:cNvSpPr/>
          <p:nvPr/>
        </p:nvSpPr>
        <p:spPr>
          <a:xfrm>
            <a:off x="221633" y="171167"/>
            <a:ext cx="10213200" cy="58995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8" name="Google Shape;158;p22"/>
          <p:cNvSpPr/>
          <p:nvPr/>
        </p:nvSpPr>
        <p:spPr>
          <a:xfrm>
            <a:off x="10631367" y="498767"/>
            <a:ext cx="1233300" cy="55719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USTOM_1_2">
    <p:bg>
      <p:bgPr>
        <a:solidFill>
          <a:srgbClr val="F8F8F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304800" y="193667"/>
            <a:ext cx="11582400" cy="21399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358700"/>
            <a:ext cx="9982500" cy="134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3"/>
          <p:cNvSpPr/>
          <p:nvPr>
            <p:ph idx="2" type="pic"/>
          </p:nvPr>
        </p:nvSpPr>
        <p:spPr>
          <a:xfrm>
            <a:off x="304767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3"/>
          <p:cNvSpPr/>
          <p:nvPr>
            <p:ph idx="3" type="pic"/>
          </p:nvPr>
        </p:nvSpPr>
        <p:spPr>
          <a:xfrm>
            <a:off x="2252859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3"/>
          <p:cNvSpPr/>
          <p:nvPr>
            <p:ph idx="4" type="pic"/>
          </p:nvPr>
        </p:nvSpPr>
        <p:spPr>
          <a:xfrm>
            <a:off x="4200952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3"/>
          <p:cNvSpPr/>
          <p:nvPr>
            <p:ph idx="5" type="pic"/>
          </p:nvPr>
        </p:nvSpPr>
        <p:spPr>
          <a:xfrm>
            <a:off x="6149045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3"/>
          <p:cNvSpPr/>
          <p:nvPr>
            <p:ph idx="6" type="pic"/>
          </p:nvPr>
        </p:nvSpPr>
        <p:spPr>
          <a:xfrm>
            <a:off x="8097139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3"/>
          <p:cNvSpPr/>
          <p:nvPr>
            <p:ph idx="7" type="pic"/>
          </p:nvPr>
        </p:nvSpPr>
        <p:spPr>
          <a:xfrm>
            <a:off x="10045232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get Market">
  <p:cSld name="CUSTOM_2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304800" y="4504400"/>
            <a:ext cx="6667500" cy="1691700"/>
          </a:xfrm>
          <a:prstGeom prst="roundRect">
            <a:avLst>
              <a:gd fmla="val 14288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0" name="Google Shape;170;p24"/>
          <p:cNvSpPr/>
          <p:nvPr/>
        </p:nvSpPr>
        <p:spPr>
          <a:xfrm>
            <a:off x="304800" y="298167"/>
            <a:ext cx="66675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1" name="Google Shape;171;p24"/>
          <p:cNvSpPr/>
          <p:nvPr>
            <p:ph idx="2" type="pic"/>
          </p:nvPr>
        </p:nvSpPr>
        <p:spPr>
          <a:xfrm>
            <a:off x="7197525" y="298176"/>
            <a:ext cx="4755300" cy="591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4"/>
          <p:cNvSpPr/>
          <p:nvPr/>
        </p:nvSpPr>
        <p:spPr>
          <a:xfrm>
            <a:off x="304800" y="1700244"/>
            <a:ext cx="66675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3" name="Google Shape;173;p24"/>
          <p:cNvSpPr/>
          <p:nvPr/>
        </p:nvSpPr>
        <p:spPr>
          <a:xfrm>
            <a:off x="304800" y="3102322"/>
            <a:ext cx="66675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4" name="Google Shape;174;p24"/>
          <p:cNvSpPr txBox="1"/>
          <p:nvPr>
            <p:ph idx="1" type="subTitle"/>
          </p:nvPr>
        </p:nvSpPr>
        <p:spPr>
          <a:xfrm>
            <a:off x="457200" y="298167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3" type="body"/>
          </p:nvPr>
        </p:nvSpPr>
        <p:spPr>
          <a:xfrm>
            <a:off x="3321467" y="298167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4" type="subTitle"/>
          </p:nvPr>
        </p:nvSpPr>
        <p:spPr>
          <a:xfrm>
            <a:off x="457263" y="1700250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5" type="body"/>
          </p:nvPr>
        </p:nvSpPr>
        <p:spPr>
          <a:xfrm>
            <a:off x="3321533" y="1700250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6" type="subTitle"/>
          </p:nvPr>
        </p:nvSpPr>
        <p:spPr>
          <a:xfrm>
            <a:off x="457263" y="3102333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7" type="body"/>
          </p:nvPr>
        </p:nvSpPr>
        <p:spPr>
          <a:xfrm>
            <a:off x="3321533" y="3102333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4564967"/>
            <a:ext cx="4609500" cy="12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eration slide">
  <p:cSld name="CUSTOM_1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304800" y="4504400"/>
            <a:ext cx="11582400" cy="1660500"/>
          </a:xfrm>
          <a:prstGeom prst="roundRect">
            <a:avLst>
              <a:gd fmla="val 14288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3" name="Google Shape;183;p25"/>
          <p:cNvSpPr/>
          <p:nvPr/>
        </p:nvSpPr>
        <p:spPr>
          <a:xfrm>
            <a:off x="304800" y="298167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04800" y="1700244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5" name="Google Shape;185;p25"/>
          <p:cNvSpPr/>
          <p:nvPr/>
        </p:nvSpPr>
        <p:spPr>
          <a:xfrm>
            <a:off x="304800" y="3102322"/>
            <a:ext cx="57147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61000" y="4564950"/>
            <a:ext cx="5558400" cy="12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457200" y="298167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idx="2" type="body"/>
          </p:nvPr>
        </p:nvSpPr>
        <p:spPr>
          <a:xfrm>
            <a:off x="2890369" y="298167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9" name="Google Shape;189;p25"/>
          <p:cNvSpPr txBox="1"/>
          <p:nvPr>
            <p:ph idx="3" type="subTitle"/>
          </p:nvPr>
        </p:nvSpPr>
        <p:spPr>
          <a:xfrm>
            <a:off x="457263" y="1700250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25"/>
          <p:cNvSpPr txBox="1"/>
          <p:nvPr>
            <p:ph idx="4" type="body"/>
          </p:nvPr>
        </p:nvSpPr>
        <p:spPr>
          <a:xfrm>
            <a:off x="2890426" y="1700250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idx="5" type="subTitle"/>
          </p:nvPr>
        </p:nvSpPr>
        <p:spPr>
          <a:xfrm>
            <a:off x="457263" y="3102333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25"/>
          <p:cNvSpPr txBox="1"/>
          <p:nvPr>
            <p:ph idx="6" type="body"/>
          </p:nvPr>
        </p:nvSpPr>
        <p:spPr>
          <a:xfrm>
            <a:off x="2890426" y="3102333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25"/>
          <p:cNvSpPr/>
          <p:nvPr/>
        </p:nvSpPr>
        <p:spPr>
          <a:xfrm>
            <a:off x="6180183" y="298183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180183" y="1700261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5" name="Google Shape;195;p25"/>
          <p:cNvSpPr/>
          <p:nvPr/>
        </p:nvSpPr>
        <p:spPr>
          <a:xfrm>
            <a:off x="6180183" y="3102339"/>
            <a:ext cx="57147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6" name="Google Shape;196;p25"/>
          <p:cNvSpPr txBox="1"/>
          <p:nvPr>
            <p:ph idx="7" type="subTitle"/>
          </p:nvPr>
        </p:nvSpPr>
        <p:spPr>
          <a:xfrm>
            <a:off x="6333133" y="298200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idx="8" type="body"/>
          </p:nvPr>
        </p:nvSpPr>
        <p:spPr>
          <a:xfrm>
            <a:off x="8765753" y="298183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8" name="Google Shape;198;p25"/>
          <p:cNvSpPr txBox="1"/>
          <p:nvPr>
            <p:ph idx="9" type="subTitle"/>
          </p:nvPr>
        </p:nvSpPr>
        <p:spPr>
          <a:xfrm>
            <a:off x="6333193" y="1700283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5"/>
          <p:cNvSpPr txBox="1"/>
          <p:nvPr>
            <p:ph idx="13" type="body"/>
          </p:nvPr>
        </p:nvSpPr>
        <p:spPr>
          <a:xfrm>
            <a:off x="8765810" y="1700267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5"/>
          <p:cNvSpPr txBox="1"/>
          <p:nvPr>
            <p:ph idx="14" type="subTitle"/>
          </p:nvPr>
        </p:nvSpPr>
        <p:spPr>
          <a:xfrm>
            <a:off x="6333193" y="3102367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25"/>
          <p:cNvSpPr txBox="1"/>
          <p:nvPr>
            <p:ph idx="15" type="body"/>
          </p:nvPr>
        </p:nvSpPr>
        <p:spPr>
          <a:xfrm>
            <a:off x="8765810" y="3102350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25"/>
          <p:cNvSpPr txBox="1"/>
          <p:nvPr>
            <p:ph idx="16" type="body"/>
          </p:nvPr>
        </p:nvSpPr>
        <p:spPr>
          <a:xfrm>
            <a:off x="6179533" y="4564967"/>
            <a:ext cx="46029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">
  <p:cSld name="CUSTOM_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304800" y="298167"/>
            <a:ext cx="4761900" cy="112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05" name="Google Shape;205;p26"/>
          <p:cNvSpPr/>
          <p:nvPr/>
        </p:nvSpPr>
        <p:spPr>
          <a:xfrm>
            <a:off x="221633" y="171167"/>
            <a:ext cx="10213200" cy="58995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6" name="Google Shape;206;p26"/>
          <p:cNvSpPr/>
          <p:nvPr/>
        </p:nvSpPr>
        <p:spPr>
          <a:xfrm>
            <a:off x="10631367" y="498767"/>
            <a:ext cx="1233300" cy="55719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p:extLst>
    <p:ext uri="{DCECCB84-F9BA-43D5-87BE-67443E8EF086}">
      <p15:sldGuideLst>
        <p15:guide id="1" pos="7344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e Chart">
  <p:cSld name="CUSTOM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/>
          <p:nvPr/>
        </p:nvSpPr>
        <p:spPr>
          <a:xfrm>
            <a:off x="304800" y="170967"/>
            <a:ext cx="5714700" cy="2284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9" name="Google Shape;209;p27"/>
          <p:cNvSpPr/>
          <p:nvPr/>
        </p:nvSpPr>
        <p:spPr>
          <a:xfrm>
            <a:off x="304800" y="2336175"/>
            <a:ext cx="5714700" cy="3859800"/>
          </a:xfrm>
          <a:prstGeom prst="roundRect">
            <a:avLst>
              <a:gd fmla="val 9454" name="adj"/>
            </a:avLst>
          </a:prstGeom>
          <a:solidFill>
            <a:schemeClr val="accent5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0" name="Google Shape;210;p27"/>
          <p:cNvSpPr/>
          <p:nvPr/>
        </p:nvSpPr>
        <p:spPr>
          <a:xfrm>
            <a:off x="6180200" y="170967"/>
            <a:ext cx="5714700" cy="6025200"/>
          </a:xfrm>
          <a:prstGeom prst="roundRect">
            <a:avLst>
              <a:gd fmla="val 9454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649200" y="417367"/>
            <a:ext cx="5024700" cy="191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12" name="Google Shape;212;p27"/>
          <p:cNvSpPr txBox="1"/>
          <p:nvPr>
            <p:ph idx="1" type="subTitle"/>
          </p:nvPr>
        </p:nvSpPr>
        <p:spPr>
          <a:xfrm>
            <a:off x="456833" y="2527733"/>
            <a:ext cx="4813200" cy="66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3" name="Google Shape;213;p27"/>
          <p:cNvSpPr txBox="1"/>
          <p:nvPr>
            <p:ph idx="2" type="body"/>
          </p:nvPr>
        </p:nvSpPr>
        <p:spPr>
          <a:xfrm>
            <a:off x="456834" y="3837600"/>
            <a:ext cx="5340900" cy="21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">
  <p:cSld name="CUSTOM_10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>
            <p:ph idx="2" type="pic"/>
          </p:nvPr>
        </p:nvSpPr>
        <p:spPr>
          <a:xfrm>
            <a:off x="304800" y="3423992"/>
            <a:ext cx="11582400" cy="1928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8"/>
          <p:cNvSpPr txBox="1"/>
          <p:nvPr>
            <p:ph type="title"/>
          </p:nvPr>
        </p:nvSpPr>
        <p:spPr>
          <a:xfrm>
            <a:off x="304800" y="1713425"/>
            <a:ext cx="11582400" cy="147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pic>
        <p:nvPicPr>
          <p:cNvPr descr="/mnt/data/TT_LOCKUP_WHITE.png" id="217" name="Google Shape;21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632" y="367799"/>
            <a:ext cx="629950" cy="39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MAIN_POINT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>
            <p:ph idx="2" type="pic"/>
          </p:nvPr>
        </p:nvSpPr>
        <p:spPr>
          <a:xfrm>
            <a:off x="304800" y="298167"/>
            <a:ext cx="11582400" cy="1928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9"/>
          <p:cNvSpPr txBox="1"/>
          <p:nvPr>
            <p:ph type="title"/>
          </p:nvPr>
        </p:nvSpPr>
        <p:spPr>
          <a:xfrm>
            <a:off x="3321467" y="2613633"/>
            <a:ext cx="8718000" cy="39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2pPr>
            <a:lvl3pPr lvl="2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3pPr>
            <a:lvl4pPr lvl="3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4pPr>
            <a:lvl5pPr lvl="4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5pPr>
            <a:lvl6pPr lvl="5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6pPr>
            <a:lvl7pPr lvl="6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7pPr>
            <a:lvl8pPr lvl="7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8pPr>
            <a:lvl9pPr lvl="8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9pPr>
          </a:lstStyle>
          <a:p/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04800" y="2274467"/>
            <a:ext cx="3016800" cy="83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6">
    <p:bg>
      <p:bgPr>
        <a:solidFill>
          <a:srgbClr val="F8F8F8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24" name="Google Shape;224;p30"/>
          <p:cNvSpPr txBox="1"/>
          <p:nvPr>
            <p:ph type="title"/>
          </p:nvPr>
        </p:nvSpPr>
        <p:spPr>
          <a:xfrm>
            <a:off x="412650" y="16617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1">
  <p:cSld name="CUSTOM_7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26" name="Google Shape;22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4826" y="1013617"/>
            <a:ext cx="2727198" cy="482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 mock of a tablet computer." id="227" name="Google Shape;227;p31"/>
          <p:cNvPicPr preferRelativeResize="0"/>
          <p:nvPr/>
        </p:nvPicPr>
        <p:blipFill rotWithShape="1">
          <a:blip r:embed="rId3">
            <a:alphaModFix/>
          </a:blip>
          <a:srcRect b="0" l="4471" r="4462" t="0"/>
          <a:stretch/>
        </p:blipFill>
        <p:spPr>
          <a:xfrm>
            <a:off x="4625888" y="1013633"/>
            <a:ext cx="6698353" cy="483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/>
          <p:nvPr>
            <p:ph idx="2" type="pic"/>
          </p:nvPr>
        </p:nvSpPr>
        <p:spPr>
          <a:xfrm>
            <a:off x="1325200" y="1125533"/>
            <a:ext cx="2152500" cy="4556100"/>
          </a:xfrm>
          <a:prstGeom prst="roundRect">
            <a:avLst>
              <a:gd fmla="val 12259" name="adj"/>
            </a:avLst>
          </a:prstGeom>
          <a:noFill/>
          <a:ln>
            <a:noFill/>
          </a:ln>
        </p:spPr>
      </p:sp>
      <p:sp>
        <p:nvSpPr>
          <p:cNvPr id="229" name="Google Shape;229;p31"/>
          <p:cNvSpPr/>
          <p:nvPr>
            <p:ph idx="3" type="pic"/>
          </p:nvPr>
        </p:nvSpPr>
        <p:spPr>
          <a:xfrm>
            <a:off x="4757800" y="1125533"/>
            <a:ext cx="6416400" cy="4556100"/>
          </a:xfrm>
          <a:prstGeom prst="roundRect">
            <a:avLst>
              <a:gd fmla="val 488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2">
  <p:cSld name="CUSTOM_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500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/>
          <p:nvPr>
            <p:ph idx="2" type="pic"/>
          </p:nvPr>
        </p:nvSpPr>
        <p:spPr>
          <a:xfrm>
            <a:off x="1416939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4005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/>
          <p:nvPr>
            <p:ph idx="3" type="pic"/>
          </p:nvPr>
        </p:nvSpPr>
        <p:spPr>
          <a:xfrm>
            <a:off x="4844443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35" name="Google Shape;23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1509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>
            <p:ph idx="4" type="pic"/>
          </p:nvPr>
        </p:nvSpPr>
        <p:spPr>
          <a:xfrm>
            <a:off x="8271948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3">
  <p:cSld name="CUSTOM_9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desktop computer." id="238" name="Google Shape;23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8999" y="406300"/>
            <a:ext cx="7194004" cy="6045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/>
          <p:nvPr>
            <p:ph idx="2" type="pic"/>
          </p:nvPr>
        </p:nvSpPr>
        <p:spPr>
          <a:xfrm>
            <a:off x="2609233" y="519400"/>
            <a:ext cx="6975300" cy="394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42" name="Google Shape;242;p3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Proxima Nova"/>
              <a:buNone/>
              <a:defRPr b="0" sz="37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43" name="Google Shape;243;p34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46" name="Google Shape;246;p35"/>
          <p:cNvSpPr txBox="1"/>
          <p:nvPr>
            <p:ph type="title"/>
          </p:nvPr>
        </p:nvSpPr>
        <p:spPr>
          <a:xfrm>
            <a:off x="412650" y="16617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9" name="Google Shape;249;p36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3" name="Google Shape;253;p3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" name="Google Shape;254;p37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5" name="Google Shape;255;p37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8" name="Google Shape;258;p38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1" name="Google Shape;261;p39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2" name="Google Shape;262;p39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5" name="Google Shape;265;p40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/>
          <p:nvPr/>
        </p:nvSpPr>
        <p:spPr>
          <a:xfrm>
            <a:off x="463500" y="906450"/>
            <a:ext cx="5517300" cy="5045100"/>
          </a:xfrm>
          <a:prstGeom prst="roundRect">
            <a:avLst>
              <a:gd fmla="val 2671" name="adj"/>
            </a:avLst>
          </a:prstGeom>
          <a:noFill/>
          <a:ln cap="flat" cmpd="sng" w="356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875" lIns="113875" spcFirstLastPara="1" rIns="113875" wrap="square" tIns="11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68" name="Google Shape;268;p41"/>
          <p:cNvSpPr txBox="1"/>
          <p:nvPr>
            <p:ph type="title"/>
          </p:nvPr>
        </p:nvSpPr>
        <p:spPr>
          <a:xfrm>
            <a:off x="6350933" y="1559100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69" name="Google Shape;269;p41"/>
          <p:cNvSpPr txBox="1"/>
          <p:nvPr>
            <p:ph idx="1" type="subTitle"/>
          </p:nvPr>
        </p:nvSpPr>
        <p:spPr>
          <a:xfrm>
            <a:off x="6350933" y="3652300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0" name="Google Shape;270;p41"/>
          <p:cNvSpPr txBox="1"/>
          <p:nvPr>
            <p:ph idx="2" type="body"/>
          </p:nvPr>
        </p:nvSpPr>
        <p:spPr>
          <a:xfrm>
            <a:off x="858601" y="1128161"/>
            <a:ext cx="4727100" cy="4601700"/>
          </a:xfrm>
          <a:prstGeom prst="rect">
            <a:avLst/>
          </a:prstGeom>
        </p:spPr>
        <p:txBody>
          <a:bodyPr anchorCtr="0" anchor="ctr" bIns="113875" lIns="113875" spcFirstLastPara="1" rIns="113875" wrap="square" tIns="11387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1" name="Google Shape;271;p41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5" name="Google Shape;275;p42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903100" y="2443700"/>
            <a:ext cx="4289700" cy="1978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78" name="Google Shape;278;p43"/>
          <p:cNvSpPr txBox="1"/>
          <p:nvPr>
            <p:ph idx="1" type="subTitle"/>
          </p:nvPr>
        </p:nvSpPr>
        <p:spPr>
          <a:xfrm>
            <a:off x="5875533" y="525000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9" name="Google Shape;279;p43"/>
          <p:cNvSpPr txBox="1"/>
          <p:nvPr>
            <p:ph idx="2" type="subTitle"/>
          </p:nvPr>
        </p:nvSpPr>
        <p:spPr>
          <a:xfrm>
            <a:off x="5875533" y="1535607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0" name="Google Shape;280;p43"/>
          <p:cNvSpPr txBox="1"/>
          <p:nvPr>
            <p:ph idx="3" type="subTitle"/>
          </p:nvPr>
        </p:nvSpPr>
        <p:spPr>
          <a:xfrm>
            <a:off x="5875533" y="4567427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4" type="subTitle"/>
          </p:nvPr>
        </p:nvSpPr>
        <p:spPr>
          <a:xfrm>
            <a:off x="5875533" y="2546213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5" type="subTitle"/>
          </p:nvPr>
        </p:nvSpPr>
        <p:spPr>
          <a:xfrm>
            <a:off x="5875533" y="5578033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3" name="Google Shape;283;p43"/>
          <p:cNvSpPr txBox="1"/>
          <p:nvPr>
            <p:ph idx="6" type="subTitle"/>
          </p:nvPr>
        </p:nvSpPr>
        <p:spPr>
          <a:xfrm>
            <a:off x="5875533" y="3556820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415600" y="1536633"/>
            <a:ext cx="59652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7" name="Google Shape;287;p44"/>
          <p:cNvSpPr/>
          <p:nvPr>
            <p:ph idx="2" type="pic"/>
          </p:nvPr>
        </p:nvSpPr>
        <p:spPr>
          <a:xfrm>
            <a:off x="6656032" y="1537033"/>
            <a:ext cx="5120400" cy="45552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644233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644200" y="2983717"/>
            <a:ext cx="48264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2" name="Google Shape;292;p45"/>
          <p:cNvSpPr txBox="1"/>
          <p:nvPr>
            <p:ph idx="2" type="body"/>
          </p:nvPr>
        </p:nvSpPr>
        <p:spPr>
          <a:xfrm>
            <a:off x="6730667" y="2983717"/>
            <a:ext cx="48264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3" type="subTitle"/>
          </p:nvPr>
        </p:nvSpPr>
        <p:spPr>
          <a:xfrm>
            <a:off x="644200" y="1781548"/>
            <a:ext cx="48264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800"/>
              <a:buNone/>
              <a:defRPr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4" name="Google Shape;294;p45"/>
          <p:cNvSpPr txBox="1"/>
          <p:nvPr>
            <p:ph idx="4" type="subTitle"/>
          </p:nvPr>
        </p:nvSpPr>
        <p:spPr>
          <a:xfrm>
            <a:off x="6730667" y="1781548"/>
            <a:ext cx="48264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800"/>
              <a:buNone/>
              <a:defRPr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442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2" type="body"/>
          </p:nvPr>
        </p:nvSpPr>
        <p:spPr>
          <a:xfrm>
            <a:off x="44636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8" name="Google Shape;298;p46"/>
          <p:cNvSpPr txBox="1"/>
          <p:nvPr>
            <p:ph idx="3" type="body"/>
          </p:nvPr>
        </p:nvSpPr>
        <p:spPr>
          <a:xfrm>
            <a:off x="82830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9" name="Google Shape;299;p46"/>
          <p:cNvSpPr txBox="1"/>
          <p:nvPr>
            <p:ph type="title"/>
          </p:nvPr>
        </p:nvSpPr>
        <p:spPr>
          <a:xfrm>
            <a:off x="644233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0" name="Google Shape;300;p46"/>
          <p:cNvSpPr txBox="1"/>
          <p:nvPr>
            <p:ph idx="4" type="subTitle"/>
          </p:nvPr>
        </p:nvSpPr>
        <p:spPr>
          <a:xfrm>
            <a:off x="6442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1" name="Google Shape;301;p46"/>
          <p:cNvSpPr txBox="1"/>
          <p:nvPr>
            <p:ph idx="5" type="subTitle"/>
          </p:nvPr>
        </p:nvSpPr>
        <p:spPr>
          <a:xfrm>
            <a:off x="44636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2" name="Google Shape;302;p46"/>
          <p:cNvSpPr txBox="1"/>
          <p:nvPr>
            <p:ph idx="6" type="subTitle"/>
          </p:nvPr>
        </p:nvSpPr>
        <p:spPr>
          <a:xfrm>
            <a:off x="82830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488967" y="2345458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5" name="Google Shape;305;p47"/>
          <p:cNvSpPr txBox="1"/>
          <p:nvPr>
            <p:ph idx="2" type="body"/>
          </p:nvPr>
        </p:nvSpPr>
        <p:spPr>
          <a:xfrm>
            <a:off x="6584967" y="2345458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6" name="Google Shape;306;p47"/>
          <p:cNvSpPr txBox="1"/>
          <p:nvPr>
            <p:ph idx="3" type="body"/>
          </p:nvPr>
        </p:nvSpPr>
        <p:spPr>
          <a:xfrm>
            <a:off x="489000" y="4864767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7" name="Google Shape;307;p47"/>
          <p:cNvSpPr txBox="1"/>
          <p:nvPr>
            <p:ph idx="4" type="body"/>
          </p:nvPr>
        </p:nvSpPr>
        <p:spPr>
          <a:xfrm>
            <a:off x="6585000" y="4864767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8" name="Google Shape;308;p47"/>
          <p:cNvSpPr txBox="1"/>
          <p:nvPr>
            <p:ph type="title"/>
          </p:nvPr>
        </p:nvSpPr>
        <p:spPr>
          <a:xfrm>
            <a:off x="489000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9" name="Google Shape;309;p47"/>
          <p:cNvSpPr txBox="1"/>
          <p:nvPr>
            <p:ph idx="5" type="subTitle"/>
          </p:nvPr>
        </p:nvSpPr>
        <p:spPr>
          <a:xfrm>
            <a:off x="489017" y="1703876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310" name="Google Shape;310;p47"/>
          <p:cNvSpPr txBox="1"/>
          <p:nvPr>
            <p:ph idx="6" type="subTitle"/>
          </p:nvPr>
        </p:nvSpPr>
        <p:spPr>
          <a:xfrm>
            <a:off x="6584983" y="1703876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1" name="Google Shape;311;p47"/>
          <p:cNvSpPr txBox="1"/>
          <p:nvPr>
            <p:ph idx="7" type="subTitle"/>
          </p:nvPr>
        </p:nvSpPr>
        <p:spPr>
          <a:xfrm>
            <a:off x="6585014" y="4223150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8" type="subTitle"/>
          </p:nvPr>
        </p:nvSpPr>
        <p:spPr>
          <a:xfrm>
            <a:off x="489000" y="4223150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15" name="Google Shape;315;p48"/>
          <p:cNvSpPr/>
          <p:nvPr>
            <p:ph idx="2" type="pic"/>
          </p:nvPr>
        </p:nvSpPr>
        <p:spPr>
          <a:xfrm>
            <a:off x="415600" y="1560567"/>
            <a:ext cx="11360700" cy="46572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8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idx="1" type="body"/>
          </p:nvPr>
        </p:nvSpPr>
        <p:spPr>
          <a:xfrm>
            <a:off x="415600" y="5440300"/>
            <a:ext cx="5370000" cy="123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9" name="Google Shape;319;p49"/>
          <p:cNvSpPr/>
          <p:nvPr>
            <p:ph idx="2" type="pic"/>
          </p:nvPr>
        </p:nvSpPr>
        <p:spPr>
          <a:xfrm>
            <a:off x="6406433" y="1511067"/>
            <a:ext cx="5370000" cy="31905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49"/>
          <p:cNvSpPr/>
          <p:nvPr>
            <p:ph idx="3" type="pic"/>
          </p:nvPr>
        </p:nvSpPr>
        <p:spPr>
          <a:xfrm>
            <a:off x="415633" y="1511067"/>
            <a:ext cx="5370000" cy="31905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9"/>
          <p:cNvSpPr txBox="1"/>
          <p:nvPr>
            <p:ph idx="4" type="body"/>
          </p:nvPr>
        </p:nvSpPr>
        <p:spPr>
          <a:xfrm>
            <a:off x="6406433" y="5440300"/>
            <a:ext cx="5370000" cy="123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2" name="Google Shape;322;p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3" name="Google Shape;323;p49"/>
          <p:cNvSpPr txBox="1"/>
          <p:nvPr>
            <p:ph idx="5" type="subTitle"/>
          </p:nvPr>
        </p:nvSpPr>
        <p:spPr>
          <a:xfrm>
            <a:off x="415633" y="4777200"/>
            <a:ext cx="5370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4" name="Google Shape;324;p49"/>
          <p:cNvSpPr txBox="1"/>
          <p:nvPr>
            <p:ph idx="6" type="subTitle"/>
          </p:nvPr>
        </p:nvSpPr>
        <p:spPr>
          <a:xfrm>
            <a:off x="6406433" y="4777200"/>
            <a:ext cx="5370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5" name="Google Shape;325;p49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idx="1" type="body"/>
          </p:nvPr>
        </p:nvSpPr>
        <p:spPr>
          <a:xfrm>
            <a:off x="415600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8" name="Google Shape;328;p50"/>
          <p:cNvSpPr/>
          <p:nvPr>
            <p:ph idx="2" type="pic"/>
          </p:nvPr>
        </p:nvSpPr>
        <p:spPr>
          <a:xfrm>
            <a:off x="82736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50"/>
          <p:cNvSpPr/>
          <p:nvPr>
            <p:ph idx="3" type="pic"/>
          </p:nvPr>
        </p:nvSpPr>
        <p:spPr>
          <a:xfrm>
            <a:off x="4156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50"/>
          <p:cNvSpPr txBox="1"/>
          <p:nvPr>
            <p:ph idx="4" type="body"/>
          </p:nvPr>
        </p:nvSpPr>
        <p:spPr>
          <a:xfrm>
            <a:off x="8273633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1" name="Google Shape;331;p50"/>
          <p:cNvSpPr/>
          <p:nvPr>
            <p:ph idx="5" type="pic"/>
          </p:nvPr>
        </p:nvSpPr>
        <p:spPr>
          <a:xfrm>
            <a:off x="43403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50"/>
          <p:cNvSpPr txBox="1"/>
          <p:nvPr>
            <p:ph idx="6" type="body"/>
          </p:nvPr>
        </p:nvSpPr>
        <p:spPr>
          <a:xfrm>
            <a:off x="4340333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3" name="Google Shape;333;p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34" name="Google Shape;334;p50"/>
          <p:cNvSpPr txBox="1"/>
          <p:nvPr>
            <p:ph idx="7" type="subTitle"/>
          </p:nvPr>
        </p:nvSpPr>
        <p:spPr>
          <a:xfrm>
            <a:off x="4156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50"/>
          <p:cNvSpPr txBox="1"/>
          <p:nvPr>
            <p:ph idx="8" type="subTitle"/>
          </p:nvPr>
        </p:nvSpPr>
        <p:spPr>
          <a:xfrm>
            <a:off x="82736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" name="Google Shape;336;p50"/>
          <p:cNvSpPr txBox="1"/>
          <p:nvPr>
            <p:ph idx="9" type="subTitle"/>
          </p:nvPr>
        </p:nvSpPr>
        <p:spPr>
          <a:xfrm>
            <a:off x="43403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7" name="Google Shape;337;p50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/>
          <p:nvPr>
            <p:ph idx="2" type="pic"/>
          </p:nvPr>
        </p:nvSpPr>
        <p:spPr>
          <a:xfrm>
            <a:off x="415650" y="832958"/>
            <a:ext cx="11360700" cy="5192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/>
          <p:nvPr>
            <p:ph idx="2" type="pic"/>
          </p:nvPr>
        </p:nvSpPr>
        <p:spPr>
          <a:xfrm>
            <a:off x="4274179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52"/>
          <p:cNvSpPr/>
          <p:nvPr>
            <p:ph idx="3" type="pic"/>
          </p:nvPr>
        </p:nvSpPr>
        <p:spPr>
          <a:xfrm>
            <a:off x="6391245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52"/>
          <p:cNvSpPr/>
          <p:nvPr>
            <p:ph idx="4" type="pic"/>
          </p:nvPr>
        </p:nvSpPr>
        <p:spPr>
          <a:xfrm>
            <a:off x="8508311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52"/>
          <p:cNvSpPr/>
          <p:nvPr>
            <p:ph idx="5" type="pic"/>
          </p:nvPr>
        </p:nvSpPr>
        <p:spPr>
          <a:xfrm>
            <a:off x="4274165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52"/>
          <p:cNvSpPr/>
          <p:nvPr>
            <p:ph idx="6" type="pic"/>
          </p:nvPr>
        </p:nvSpPr>
        <p:spPr>
          <a:xfrm>
            <a:off x="6391230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52"/>
          <p:cNvSpPr/>
          <p:nvPr>
            <p:ph idx="7" type="pic"/>
          </p:nvPr>
        </p:nvSpPr>
        <p:spPr>
          <a:xfrm>
            <a:off x="8508296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52"/>
          <p:cNvSpPr txBox="1"/>
          <p:nvPr>
            <p:ph type="title"/>
          </p:nvPr>
        </p:nvSpPr>
        <p:spPr>
          <a:xfrm>
            <a:off x="468733" y="593367"/>
            <a:ext cx="3462300" cy="227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8" name="Google Shape;348;p52"/>
          <p:cNvSpPr/>
          <p:nvPr>
            <p:ph idx="8" type="pic"/>
          </p:nvPr>
        </p:nvSpPr>
        <p:spPr>
          <a:xfrm>
            <a:off x="4274165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52"/>
          <p:cNvSpPr/>
          <p:nvPr>
            <p:ph idx="9" type="pic"/>
          </p:nvPr>
        </p:nvSpPr>
        <p:spPr>
          <a:xfrm>
            <a:off x="6391230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52"/>
          <p:cNvSpPr/>
          <p:nvPr>
            <p:ph idx="13" type="pic"/>
          </p:nvPr>
        </p:nvSpPr>
        <p:spPr>
          <a:xfrm>
            <a:off x="8508296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7418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+ Orange Tiger Theme">
  <p:cSld name="DEFAUL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s">
  <p:cSld name="CUSTOM_15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4" name="Google Shape;354;p54"/>
          <p:cNvSpPr/>
          <p:nvPr>
            <p:ph idx="2" type="pic"/>
          </p:nvPr>
        </p:nvSpPr>
        <p:spPr>
          <a:xfrm>
            <a:off x="1856133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5" name="Google Shape;355;p54"/>
          <p:cNvSpPr/>
          <p:nvPr>
            <p:ph idx="3" type="pic"/>
          </p:nvPr>
        </p:nvSpPr>
        <p:spPr>
          <a:xfrm>
            <a:off x="4220908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6" name="Google Shape;356;p54"/>
          <p:cNvSpPr/>
          <p:nvPr>
            <p:ph idx="4" type="pic"/>
          </p:nvPr>
        </p:nvSpPr>
        <p:spPr>
          <a:xfrm>
            <a:off x="6601714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7" name="Google Shape;357;p54"/>
          <p:cNvSpPr/>
          <p:nvPr>
            <p:ph idx="5" type="pic"/>
          </p:nvPr>
        </p:nvSpPr>
        <p:spPr>
          <a:xfrm>
            <a:off x="8966488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8" name="Google Shape;358;p54"/>
          <p:cNvSpPr/>
          <p:nvPr>
            <p:ph idx="6" type="pic"/>
          </p:nvPr>
        </p:nvSpPr>
        <p:spPr>
          <a:xfrm>
            <a:off x="1887533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9" name="Google Shape;359;p54"/>
          <p:cNvSpPr/>
          <p:nvPr>
            <p:ph idx="7" type="pic"/>
          </p:nvPr>
        </p:nvSpPr>
        <p:spPr>
          <a:xfrm>
            <a:off x="4252426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0" name="Google Shape;360;p54"/>
          <p:cNvSpPr/>
          <p:nvPr>
            <p:ph idx="8" type="pic"/>
          </p:nvPr>
        </p:nvSpPr>
        <p:spPr>
          <a:xfrm>
            <a:off x="6633350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54"/>
          <p:cNvSpPr/>
          <p:nvPr>
            <p:ph idx="9" type="pic"/>
          </p:nvPr>
        </p:nvSpPr>
        <p:spPr>
          <a:xfrm>
            <a:off x="8998243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1797933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3" name="Google Shape;363;p54"/>
          <p:cNvSpPr txBox="1"/>
          <p:nvPr>
            <p:ph idx="13" type="body"/>
          </p:nvPr>
        </p:nvSpPr>
        <p:spPr>
          <a:xfrm>
            <a:off x="4131300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4" name="Google Shape;364;p54"/>
          <p:cNvSpPr txBox="1"/>
          <p:nvPr>
            <p:ph idx="14" type="body"/>
          </p:nvPr>
        </p:nvSpPr>
        <p:spPr>
          <a:xfrm>
            <a:off x="6543767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5" name="Google Shape;365;p54"/>
          <p:cNvSpPr txBox="1"/>
          <p:nvPr>
            <p:ph idx="15" type="body"/>
          </p:nvPr>
        </p:nvSpPr>
        <p:spPr>
          <a:xfrm>
            <a:off x="8876900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6" name="Google Shape;366;p54"/>
          <p:cNvSpPr txBox="1"/>
          <p:nvPr>
            <p:ph idx="16" type="body"/>
          </p:nvPr>
        </p:nvSpPr>
        <p:spPr>
          <a:xfrm>
            <a:off x="1798117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7" name="Google Shape;367;p54"/>
          <p:cNvSpPr txBox="1"/>
          <p:nvPr>
            <p:ph idx="17" type="body"/>
          </p:nvPr>
        </p:nvSpPr>
        <p:spPr>
          <a:xfrm>
            <a:off x="4131483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8" name="Google Shape;368;p54"/>
          <p:cNvSpPr txBox="1"/>
          <p:nvPr>
            <p:ph idx="18" type="body"/>
          </p:nvPr>
        </p:nvSpPr>
        <p:spPr>
          <a:xfrm>
            <a:off x="6543950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9" name="Google Shape;369;p54"/>
          <p:cNvSpPr txBox="1"/>
          <p:nvPr>
            <p:ph idx="19" type="body"/>
          </p:nvPr>
        </p:nvSpPr>
        <p:spPr>
          <a:xfrm>
            <a:off x="8877083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6" name="Google Shape;46;p8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6347367" y="540467"/>
            <a:ext cx="5555700" cy="5351700"/>
          </a:xfrm>
          <a:prstGeom prst="roundRect">
            <a:avLst>
              <a:gd fmla="val 16667" name="adj"/>
            </a:avLst>
          </a:prstGeom>
          <a:solidFill>
            <a:srgbClr val="0A1119"/>
          </a:solidFill>
          <a:ln cap="flat" cmpd="sng" w="9525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6567167" y="752867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0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b="1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TT_LOCKUP_WHITE.png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LinkedIn Ads</a:t>
            </a:r>
          </a:p>
          <a:p>
            <a:r>
              <a:rPr b="1">
                <a:latin typeface="Georgia"/>
              </a:rPr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>
                <a:latin typeface="Calibri"/>
              </a:rPr>
              <a:t>Tiger Tracks // Updated March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Creative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Ad Formats &amp; Specs:</a:t>
            </a:r>
          </a:p>
          <a:p>
            <a:pPr>
              <a:defRPr sz="1300">
                <a:latin typeface="Calibri"/>
              </a:defRPr>
            </a:pPr>
            <a:r>
              <a:t>• Single Image: 1200 x 627 (1.91:1) or 1080 x 1080 (1:1)</a:t>
            </a:r>
          </a:p>
          <a:p>
            <a:pPr>
              <a:defRPr sz="1300">
                <a:latin typeface="Calibri"/>
              </a:defRPr>
            </a:pPr>
            <a:r>
              <a:t>• Video: 16:9 or 1:1, under 30 seconds for awareness, under 90s for consideration</a:t>
            </a:r>
          </a:p>
          <a:p>
            <a:pPr>
              <a:defRPr sz="1300">
                <a:latin typeface="Calibri"/>
              </a:defRPr>
            </a:pPr>
            <a:r>
              <a:t>• Carousel: 2-10 cards, 1080 x 1080 each</a:t>
            </a:r>
          </a:p>
          <a:p>
            <a:pPr>
              <a:defRPr sz="1300">
                <a:latin typeface="Calibri"/>
              </a:defRPr>
            </a:pPr>
            <a:r>
              <a:t>• Document Ads: PDF up to 100MB, 10+ pages recommended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Copy Guidelines:</a:t>
            </a:r>
          </a:p>
          <a:p>
            <a:pPr>
              <a:defRPr sz="1300">
                <a:latin typeface="Calibri"/>
              </a:defRPr>
            </a:pPr>
            <a:r>
              <a:t>• Headline: Under 70 characters (truncates on mobile at 70)</a:t>
            </a:r>
          </a:p>
          <a:p>
            <a:pPr>
              <a:defRPr sz="1300">
                <a:latin typeface="Calibri"/>
              </a:defRPr>
            </a:pPr>
            <a:r>
              <a:t>• Introductory text: Under 150 characters (before "see more")</a:t>
            </a:r>
          </a:p>
          <a:p>
            <a:pPr>
              <a:defRPr sz="1300">
                <a:latin typeface="Calibri"/>
              </a:defRPr>
            </a:pPr>
            <a:r>
              <a:t>• Speak directly to the audience's role/pain point</a:t>
            </a:r>
          </a:p>
          <a:p>
            <a:pPr>
              <a:defRPr sz="1300">
                <a:latin typeface="Calibri"/>
              </a:defRPr>
            </a:pPr>
            <a:r>
              <a:t>• Include data points and specific results</a:t>
            </a:r>
          </a:p>
          <a:p>
            <a:pPr>
              <a:defRPr sz="1300">
                <a:latin typeface="Calibri"/>
              </a:defRPr>
            </a:pPr>
            <a:r>
              <a:t>• Strong CTA: Be specific ("Download the Guide" vs "Learn More")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Short-form video (under 15s) outperforms on LinkedIn Feed</a:t>
            </a:r>
          </a:p>
          <a:p>
            <a:pPr>
              <a:defRPr sz="1300">
                <a:latin typeface="Calibri"/>
              </a:defRPr>
            </a:pPr>
            <a:r>
              <a:t>• 2026 Update: Thought Leadership Ads (boost employee posts) see 2x engagement</a:t>
            </a:r>
          </a:p>
          <a:p>
            <a:pPr>
              <a:defRPr sz="1300">
                <a:latin typeface="Calibri"/>
              </a:defRPr>
            </a:pPr>
            <a:r>
              <a:t>• 2026 Update: AI-generated ad copy suggestions now in Campaign Manager</a:t>
            </a:r>
          </a:p>
          <a:p>
            <a:pPr>
              <a:defRPr sz="1300">
                <a:latin typeface="Calibri"/>
              </a:defRPr>
            </a:pPr>
            <a:r>
              <a:t>• Test 4+ creative variations per campaign minimum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Timeline &amp; Client Expectations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Weeks 1-2: Launch &amp; Learning</a:t>
            </a:r>
          </a:p>
          <a:p>
            <a:pPr>
              <a:defRPr sz="1300">
                <a:latin typeface="Calibri"/>
              </a:defRPr>
            </a:pPr>
            <a:r>
              <a:t>• Campaign setup, Insight Tag verification</a:t>
            </a:r>
          </a:p>
          <a:p>
            <a:pPr>
              <a:defRPr sz="1300">
                <a:latin typeface="Calibri"/>
              </a:defRPr>
            </a:pPr>
            <a:r>
              <a:t>• Initial audience and creative testing</a:t>
            </a:r>
          </a:p>
          <a:p>
            <a:pPr>
              <a:defRPr sz="1300">
                <a:latin typeface="Calibri"/>
              </a:defRPr>
            </a:pPr>
            <a:r>
              <a:t>• Set expectations: LinkedIn CPCs are higher ($5-12 avg)</a:t>
            </a:r>
          </a:p>
          <a:p>
            <a:pPr>
              <a:defRPr sz="1300">
                <a:latin typeface="Calibri"/>
              </a:defRPr>
            </a:pPr>
            <a:r>
              <a:t>• Learning phase: need 15+ conversions per week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Weeks 3-8: Optimization</a:t>
            </a:r>
          </a:p>
          <a:p>
            <a:pPr>
              <a:defRPr sz="1300">
                <a:latin typeface="Calibri"/>
              </a:defRPr>
            </a:pPr>
            <a:r>
              <a:t>• Audience performance analysis</a:t>
            </a:r>
          </a:p>
          <a:p>
            <a:pPr>
              <a:defRPr sz="1300">
                <a:latin typeface="Calibri"/>
              </a:defRPr>
            </a:pPr>
            <a:r>
              <a:t>• Creative A/B testing</a:t>
            </a:r>
          </a:p>
          <a:p>
            <a:pPr>
              <a:defRPr sz="1300">
                <a:latin typeface="Calibri"/>
              </a:defRPr>
            </a:pPr>
            <a:r>
              <a:t>• Lead quality review (SQLs not just MQLs)</a:t>
            </a:r>
          </a:p>
          <a:p>
            <a:pPr>
              <a:defRPr sz="1300">
                <a:latin typeface="Calibri"/>
              </a:defRPr>
            </a:pPr>
            <a:r>
              <a:t>• Bid adjustments based on CPA targets</a:t>
            </a:r>
          </a:p>
          <a:p>
            <a:pPr>
              <a:defRPr sz="1300">
                <a:latin typeface="Calibri"/>
              </a:defRPr>
            </a:pPr>
            <a:r>
              <a:t>• Demographic reporting review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Weeks 8+: Scale &amp; Refine</a:t>
            </a:r>
          </a:p>
          <a:p>
            <a:pPr>
              <a:defRPr sz="1300">
                <a:latin typeface="Calibri"/>
              </a:defRPr>
            </a:pPr>
            <a:r>
              <a:t>• ABM strategy refinement</a:t>
            </a:r>
          </a:p>
          <a:p>
            <a:pPr>
              <a:defRPr sz="1300">
                <a:latin typeface="Calibri"/>
              </a:defRPr>
            </a:pPr>
            <a:r>
              <a:t>• Expand to full-funnel (awareness + retargeting)</a:t>
            </a:r>
          </a:p>
          <a:p>
            <a:pPr>
              <a:defRPr sz="1300">
                <a:latin typeface="Calibri"/>
              </a:defRPr>
            </a:pPr>
            <a:r>
              <a:t>• Multi-platform integration (Microsoft Ads, CTV)</a:t>
            </a:r>
          </a:p>
          <a:p>
            <a:pPr>
              <a:defRPr sz="1300">
                <a:latin typeface="Calibri"/>
              </a:defRPr>
            </a:pPr>
            <a:r>
              <a:t>• Quarterly creative refresh</a:t>
            </a:r>
          </a:p>
          <a:p>
            <a:pPr>
              <a:defRPr sz="1300">
                <a:latin typeface="Calibri"/>
              </a:defRPr>
            </a:pPr>
            <a:r>
              <a:t>• Pipeline and revenue attribution review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Key Benchmark Ranges (B2B):</a:t>
            </a:r>
          </a:p>
          <a:p>
            <a:pPr>
              <a:defRPr sz="1300">
                <a:latin typeface="Calibri"/>
              </a:defRPr>
            </a:pPr>
            <a:r>
              <a:t>• CPC: $5-12  |  CPL: $50-200  |  CTR: 0.4-0.65%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Why LinkedIn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63 million LinkedIn users are decision-makers</a:t>
            </a:r>
          </a:p>
          <a:p>
            <a:pPr>
              <a:defRPr sz="1300">
                <a:latin typeface="Calibri"/>
              </a:defRPr>
            </a:pPr>
            <a:r>
              <a:t>• 80% of users influence business decisions</a:t>
            </a:r>
          </a:p>
          <a:p>
            <a:pPr>
              <a:defRPr sz="1300">
                <a:latin typeface="Calibri"/>
              </a:defRPr>
            </a:pPr>
            <a:r>
              <a:t>• 80% of B2B leads via social come from LinkedIn</a:t>
            </a:r>
          </a:p>
          <a:p>
            <a:pPr>
              <a:defRPr sz="1300">
                <a:latin typeface="Calibri"/>
              </a:defRPr>
            </a:pPr>
            <a:r>
              <a:t>• 62% of B2B marketers report LinkedIn produces leads</a:t>
            </a:r>
          </a:p>
          <a:p>
            <a:pPr>
              <a:defRPr sz="1300">
                <a:latin typeface="Calibri"/>
              </a:defRPr>
            </a:pPr>
            <a:r>
              <a:t>• 20-30% year-over-year ROI uplift for many advertisers</a:t>
            </a:r>
          </a:p>
          <a:p>
            <a:pPr>
              <a:defRPr sz="1300">
                <a:latin typeface="Calibri"/>
              </a:defRPr>
            </a:pPr>
            <a:r>
              <a:t>• LinkedIn ads drive ~33% increase in purchase intent</a:t>
            </a:r>
          </a:p>
          <a:p>
            <a:pPr>
              <a:defRPr sz="1300">
                <a:latin typeface="Calibri"/>
              </a:defRPr>
            </a:pPr>
            <a:r>
              <a:t>• 13.5% lower CPA with LinkedIn conversion tracking</a:t>
            </a:r>
          </a:p>
          <a:p>
            <a:pPr>
              <a:defRPr sz="1300">
                <a:latin typeface="Calibri"/>
              </a:defRPr>
            </a:pPr>
            <a:r>
              <a:t>• 2-5x higher ROAS than other social platforms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LinkedIn now reaches 1B+ members globally</a:t>
            </a:r>
          </a:p>
          <a:p>
            <a:pPr>
              <a:defRPr sz="1300">
                <a:latin typeface="Calibri"/>
              </a:defRPr>
            </a:pPr>
            <a:r>
              <a:t>• 2026 Update: Revenue Attribution Report links ad interactions to CRM outcomes</a:t>
            </a:r>
          </a:p>
          <a:p>
            <a:pPr>
              <a:defRPr sz="1300">
                <a:latin typeface="Calibri"/>
              </a:defRPr>
            </a:pPr>
            <a:r>
              <a:t>• 2026 Update: Predictive Audiences use AI to find high-intent users</a:t>
            </a:r>
          </a:p>
          <a:p>
            <a:pPr>
              <a:defRPr sz="1300">
                <a:latin typeface="Calibri"/>
              </a:defRPr>
            </a:pPr>
            <a:r>
              <a:t>• 2026 Update: CTV advertising now available through LinkedIn Campaign Manager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Full-Funnel Strategy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Awareness: Raise Brand Visibility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Objectives: Reach, Traffic, Video Views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Audiences:</a:t>
            </a:r>
          </a:p>
          <a:p>
            <a:pPr>
              <a:defRPr sz="1300">
                <a:latin typeface="Calibri"/>
              </a:defRPr>
            </a:pPr>
            <a:r>
              <a:t>• Native targeting: job titles, industries, company size, seniority</a:t>
            </a:r>
          </a:p>
          <a:p>
            <a:pPr>
              <a:defRPr sz="1300">
                <a:latin typeface="Calibri"/>
              </a:defRPr>
            </a:pPr>
            <a:r>
              <a:t>• Predictive Audiences based on customer lists</a:t>
            </a:r>
          </a:p>
          <a:p>
            <a:pPr>
              <a:defRPr sz="1300">
                <a:latin typeface="Calibri"/>
              </a:defRPr>
            </a:pPr>
            <a:r>
              <a:t>• 2026 Update: Company engagement targeting (target employees at companies visiting your site)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Creative Types:</a:t>
            </a:r>
          </a:p>
          <a:p>
            <a:pPr>
              <a:defRPr sz="1300">
                <a:latin typeface="Calibri"/>
              </a:defRPr>
            </a:pPr>
            <a:r>
              <a:t>• Static Ads, Carousel, Video</a:t>
            </a:r>
          </a:p>
          <a:p>
            <a:pPr>
              <a:defRPr sz="1300">
                <a:latin typeface="Calibri"/>
              </a:defRPr>
            </a:pPr>
            <a:r>
              <a:t>• Ungated Document Ads</a:t>
            </a:r>
          </a:p>
          <a:p>
            <a:pPr>
              <a:defRPr sz="1300">
                <a:latin typeface="Calibri"/>
              </a:defRPr>
            </a:pPr>
            <a:r>
              <a:t>• 2026 Update: Click-to-Message ads (direct InMail from ad)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Messaging:</a:t>
            </a:r>
          </a:p>
          <a:p>
            <a:pPr>
              <a:defRPr sz="1300">
                <a:latin typeface="Calibri"/>
              </a:defRPr>
            </a:pPr>
            <a:r>
              <a:t>• Introduction to brand and product/service</a:t>
            </a:r>
          </a:p>
          <a:p>
            <a:pPr>
              <a:defRPr sz="1300">
                <a:latin typeface="Calibri"/>
              </a:defRPr>
            </a:pPr>
            <a:r>
              <a:t>• Thought leadership positioning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KPIs: Reach, Click Volume, CTR, Video Views, Video Completion Rate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Consideration: Drive Engagement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Objectives: Lead Generation, Engagement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Audiences:</a:t>
            </a:r>
          </a:p>
          <a:p>
            <a:pPr>
              <a:defRPr sz="1300">
                <a:latin typeface="Calibri"/>
              </a:defRPr>
            </a:pPr>
            <a:r>
              <a:t>• Retargeting: website visitors, on-platform engagers</a:t>
            </a:r>
          </a:p>
          <a:p>
            <a:pPr>
              <a:defRPr sz="1300">
                <a:latin typeface="Calibri"/>
              </a:defRPr>
            </a:pPr>
            <a:r>
              <a:t>• Predictive Audiences</a:t>
            </a:r>
          </a:p>
          <a:p>
            <a:pPr>
              <a:defRPr sz="1300">
                <a:latin typeface="Calibri"/>
              </a:defRPr>
            </a:pPr>
            <a:r>
              <a:t>• Target Account Lists (ABM)</a:t>
            </a:r>
          </a:p>
          <a:p>
            <a:pPr>
              <a:defRPr sz="1300">
                <a:latin typeface="Calibri"/>
              </a:defRPr>
            </a:pPr>
            <a:r>
              <a:t>• 2026 Update: Engaged Audience segments (interacted with your content)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Creative Types:</a:t>
            </a:r>
          </a:p>
          <a:p>
            <a:pPr>
              <a:defRPr sz="1300">
                <a:latin typeface="Calibri"/>
              </a:defRPr>
            </a:pPr>
            <a:r>
              <a:t>• Document Ads (gated and ungated)</a:t>
            </a:r>
          </a:p>
          <a:p>
            <a:pPr>
              <a:defRPr sz="1300">
                <a:latin typeface="Calibri"/>
              </a:defRPr>
            </a:pPr>
            <a:r>
              <a:t>• Thought Leadership Ads</a:t>
            </a:r>
          </a:p>
          <a:p>
            <a:pPr>
              <a:defRPr sz="1300">
                <a:latin typeface="Calibri"/>
              </a:defRPr>
            </a:pPr>
            <a:r>
              <a:t>• 2026 Update: Newsletter Ads (promote LinkedIn newsletters)</a:t>
            </a:r>
          </a:p>
          <a:p>
            <a:pPr>
              <a:defRPr sz="1300">
                <a:latin typeface="Calibri"/>
              </a:defRPr>
            </a:pPr>
            <a:r>
              <a:t>• 2026 Update: Live Event Ads (drive registrations)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Messaging:</a:t>
            </a:r>
          </a:p>
          <a:p>
            <a:pPr>
              <a:defRPr sz="1300">
                <a:latin typeface="Calibri"/>
              </a:defRPr>
            </a:pPr>
            <a:r>
              <a:t>• White papers, case studies</a:t>
            </a:r>
          </a:p>
          <a:p>
            <a:pPr>
              <a:defRPr sz="1300">
                <a:latin typeface="Calibri"/>
              </a:defRPr>
            </a:pPr>
            <a:r>
              <a:t>• Proven results and testimonials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KPIs: Lead Volume, Conversion Rate, Engagement Rate, Content Downloads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Conversion: Capture High-Intent Leads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Objectives: High-Intent Lead Generation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Audiences:</a:t>
            </a:r>
          </a:p>
          <a:p>
            <a:pPr>
              <a:defRPr sz="1300">
                <a:latin typeface="Calibri"/>
              </a:defRPr>
            </a:pPr>
            <a:r>
              <a:t>• Retargeting: content downloaders, high-intent web pages</a:t>
            </a:r>
          </a:p>
          <a:p>
            <a:pPr>
              <a:defRPr sz="1300">
                <a:latin typeface="Calibri"/>
              </a:defRPr>
            </a:pPr>
            <a:r>
              <a:t>• Predictive Audiences</a:t>
            </a:r>
          </a:p>
          <a:p>
            <a:pPr>
              <a:defRPr sz="1300">
                <a:latin typeface="Calibri"/>
              </a:defRPr>
            </a:pPr>
            <a:r>
              <a:t>• Target Account Lists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Creative Types:</a:t>
            </a:r>
          </a:p>
          <a:p>
            <a:pPr>
              <a:defRPr sz="1300">
                <a:latin typeface="Calibri"/>
              </a:defRPr>
            </a:pPr>
            <a:r>
              <a:t>• Message Ads (InMail)</a:t>
            </a:r>
          </a:p>
          <a:p>
            <a:pPr>
              <a:defRPr sz="1300">
                <a:latin typeface="Calibri"/>
              </a:defRPr>
            </a:pPr>
            <a:r>
              <a:t>• Lead Form Ads (native forms, no landing page needed)</a:t>
            </a:r>
          </a:p>
          <a:p>
            <a:pPr>
              <a:defRPr sz="1300">
                <a:latin typeface="Calibri"/>
              </a:defRPr>
            </a:pPr>
            <a:r>
              <a:t>• Website Conversion Ads</a:t>
            </a:r>
          </a:p>
          <a:p>
            <a:pPr>
              <a:defRPr sz="1300">
                <a:latin typeface="Calibri"/>
              </a:defRPr>
            </a:pPr>
            <a:r>
              <a:t>• 2026 Update: Conversions API (CAPI) for server-side tracking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Messaging:</a:t>
            </a:r>
          </a:p>
          <a:p>
            <a:pPr>
              <a:defRPr sz="1300">
                <a:latin typeface="Calibri"/>
              </a:defRPr>
            </a:pPr>
            <a:r>
              <a:t>• Drive home benefits and ease of use</a:t>
            </a:r>
          </a:p>
          <a:p>
            <a:pPr>
              <a:defRPr sz="1300">
                <a:latin typeface="Calibri"/>
              </a:defRPr>
            </a:pPr>
            <a:r>
              <a:t>• Proven results with statistics</a:t>
            </a:r>
          </a:p>
          <a:p>
            <a:pPr>
              <a:defRPr sz="1300">
                <a:latin typeface="Calibri"/>
              </a:defRPr>
            </a:pPr>
            <a:r>
              <a:t>• Clear CTA with urgency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KPIs: Lead Volume, Conversion Rate, Lead Quality, Cost Per Lead, SQL Rate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Reporting &amp; Attribution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LinkedIn Campaign Manager Reporting:</a:t>
            </a:r>
          </a:p>
          <a:p>
            <a:pPr>
              <a:defRPr sz="1300">
                <a:latin typeface="Calibri"/>
              </a:defRPr>
            </a:pPr>
            <a:r>
              <a:t>• Revenue Attribution Report links ad interactions to CRM outcomes</a:t>
            </a:r>
          </a:p>
          <a:p>
            <a:pPr>
              <a:defRPr sz="1300">
                <a:latin typeface="Calibri"/>
              </a:defRPr>
            </a:pPr>
            <a:r>
              <a:t>• Shows deals won, revenue generated, pipeline created</a:t>
            </a:r>
          </a:p>
          <a:p>
            <a:pPr>
              <a:defRPr sz="1300">
                <a:latin typeface="Calibri"/>
              </a:defRPr>
            </a:pPr>
            <a:r>
              <a:t>• Works whether or not leads were captured on LinkedIn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Enhanced conversion tracking with LinkedIn Insight Tag + CAPI</a:t>
            </a:r>
          </a:p>
          <a:p>
            <a:pPr>
              <a:defRPr sz="1300">
                <a:latin typeface="Calibri"/>
              </a:defRPr>
            </a:pPr>
            <a:r>
              <a:t>• 2026 Update: Multi-touch attribution modeling now available</a:t>
            </a:r>
          </a:p>
          <a:p>
            <a:pPr>
              <a:defRPr sz="1300">
                <a:latin typeface="Calibri"/>
              </a:defRPr>
            </a:pPr>
            <a:r>
              <a:t>• 2026 Update: Company Engagement Report shows account-level engagement scores</a:t>
            </a:r>
          </a:p>
          <a:p>
            <a:pPr>
              <a:defRPr sz="1300">
                <a:latin typeface="Calibri"/>
              </a:defRPr>
            </a:pPr>
            <a:r>
              <a:t>• 2026 Update: Integration with major CRMs (Salesforce, HubSpot, Dynamics)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Best Practices:</a:t>
            </a:r>
          </a:p>
          <a:p>
            <a:pPr>
              <a:defRPr sz="1300">
                <a:latin typeface="Calibri"/>
              </a:defRPr>
            </a:pPr>
            <a:r>
              <a:t>• Always install the LinkedIn Insight Tag</a:t>
            </a:r>
          </a:p>
          <a:p>
            <a:pPr>
              <a:defRPr sz="1300">
                <a:latin typeface="Calibri"/>
              </a:defRPr>
            </a:pPr>
            <a:r>
              <a:t>• Set up offline conversion tracking for CRM data</a:t>
            </a:r>
          </a:p>
          <a:p>
            <a:pPr>
              <a:defRPr sz="1300">
                <a:latin typeface="Calibri"/>
              </a:defRPr>
            </a:pPr>
            <a:r>
              <a:t>• Use UTM parameters for cross-platform attribution</a:t>
            </a:r>
          </a:p>
          <a:p>
            <a:pPr>
              <a:defRPr sz="1300">
                <a:latin typeface="Calibri"/>
              </a:defRPr>
            </a:pPr>
            <a:r>
              <a:t>• Review reports weekly; optimize monthly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Multi-Platform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Microsoft Advertising Integration:</a:t>
            </a:r>
          </a:p>
          <a:p>
            <a:pPr>
              <a:defRPr sz="1300">
                <a:latin typeface="Calibri"/>
              </a:defRPr>
            </a:pPr>
            <a:r>
              <a:t>• Microsoft Search: Apply LinkedIn audience signals to search campaigns</a:t>
            </a:r>
          </a:p>
          <a:p>
            <a:pPr>
              <a:defRPr sz="1300">
                <a:latin typeface="Calibri"/>
              </a:defRPr>
            </a:pPr>
            <a:r>
              <a:t>• Display: Target LinkedIn audiences 1:1 across Microsoft Display Network</a:t>
            </a:r>
          </a:p>
          <a:p>
            <a:pPr>
              <a:defRPr sz="1300">
                <a:latin typeface="Calibri"/>
              </a:defRPr>
            </a:pPr>
            <a:r>
              <a:t>• Benefits: Reach B2B audiences while actively searching; bid modifiers for highest-value demos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Connected TV (CTV):</a:t>
            </a:r>
          </a:p>
          <a:p>
            <a:pPr>
              <a:defRPr sz="1300">
                <a:latin typeface="Calibri"/>
              </a:defRPr>
            </a:pPr>
            <a:r>
              <a:t>• Target LinkedIn audiences via streaming TV</a:t>
            </a:r>
          </a:p>
          <a:p>
            <a:pPr>
              <a:defRPr sz="1300">
                <a:latin typeface="Calibri"/>
              </a:defRPr>
            </a:pPr>
            <a:r>
              <a:t>• 4x more effective than linear TV for B2B targeting</a:t>
            </a:r>
          </a:p>
          <a:p>
            <a:pPr>
              <a:defRPr sz="1300">
                <a:latin typeface="Calibri"/>
              </a:defRPr>
            </a:pPr>
            <a:r>
              <a:t>• Partners with Kantar for brand lift studies</a:t>
            </a:r>
          </a:p>
          <a:p>
            <a:pPr>
              <a:defRPr sz="1300">
                <a:latin typeface="Calibri"/>
              </a:defRPr>
            </a:pPr>
            <a:r>
              <a:t>• Managed directly in LinkedIn Campaign Manager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LinkedIn Audience Network expanded to premium publishers</a:t>
            </a:r>
          </a:p>
          <a:p>
            <a:pPr>
              <a:defRPr sz="1300">
                <a:latin typeface="Calibri"/>
              </a:defRPr>
            </a:pPr>
            <a:r>
              <a:t>• 2026 Update: Video ads now serve across LinkedIn + Microsoft ecosystem</a:t>
            </a:r>
          </a:p>
          <a:p>
            <a:pPr>
              <a:defRPr sz="1300">
                <a:latin typeface="Calibri"/>
              </a:defRPr>
            </a:pPr>
            <a:r>
              <a:t>• 2026 Update: Programmatic guaranteed deals available for enterprise advertisers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Campaign Structure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Naming Conventions:</a:t>
            </a:r>
          </a:p>
          <a:p>
            <a:pPr>
              <a:defRPr sz="1300">
                <a:latin typeface="Calibri"/>
              </a:defRPr>
            </a:pPr>
            <a:r>
              <a:t>• Check with clients before renaming</a:t>
            </a:r>
          </a:p>
          <a:p>
            <a:pPr>
              <a:defRPr sz="1300">
                <a:latin typeface="Calibri"/>
              </a:defRPr>
            </a:pPr>
            <a:r>
              <a:t>• Format: TT_Platform_Objective_FunnelStage_Audience_Creative</a:t>
            </a:r>
          </a:p>
          <a:p>
            <a:pPr>
              <a:defRPr sz="1300">
                <a:latin typeface="Calibri"/>
              </a:defRPr>
            </a:pPr>
            <a:r>
              <a:t>• Example: TT_LI_LeadGen_Consideration_ABM_DocumentAd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Structure:</a:t>
            </a:r>
          </a:p>
          <a:p>
            <a:pPr>
              <a:defRPr sz="1300">
                <a:latin typeface="Calibri"/>
              </a:defRPr>
            </a:pPr>
            <a:r>
              <a:t>• Minimum 2 campaigns (Awareness + Conversion)</a:t>
            </a:r>
          </a:p>
          <a:p>
            <a:pPr>
              <a:defRPr sz="1300">
                <a:latin typeface="Calibri"/>
              </a:defRPr>
            </a:pPr>
            <a:r>
              <a:t>• Separate campaigns by objective, not audience</a:t>
            </a:r>
          </a:p>
          <a:p>
            <a:pPr>
              <a:defRPr sz="1300">
                <a:latin typeface="Calibri"/>
              </a:defRPr>
            </a:pPr>
            <a:r>
              <a:t>• 3-5 ads per campaign minimum</a:t>
            </a:r>
          </a:p>
          <a:p>
            <a:pPr>
              <a:defRPr sz="1300">
                <a:latin typeface="Calibri"/>
              </a:defRPr>
            </a:pPr>
            <a:r>
              <a:t>• Budget: Minimum $50/day per campaign for meaningful data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Bidding:</a:t>
            </a:r>
          </a:p>
          <a:p>
            <a:pPr>
              <a:defRPr sz="1300">
                <a:latin typeface="Calibri"/>
              </a:defRPr>
            </a:pPr>
            <a:r>
              <a:t>• Start with Maximum Delivery (automated)</a:t>
            </a:r>
          </a:p>
          <a:p>
            <a:pPr>
              <a:defRPr sz="1300">
                <a:latin typeface="Calibri"/>
              </a:defRPr>
            </a:pPr>
            <a:r>
              <a:t>• Switch to Manual CPC after 2 weeks of data</a:t>
            </a:r>
          </a:p>
          <a:p>
            <a:pPr>
              <a:defRPr sz="1300">
                <a:latin typeface="Calibri"/>
              </a:defRPr>
            </a:pPr>
            <a:r>
              <a:t>• Target CPA bidding available for conversion campaigns</a:t>
            </a:r>
          </a:p>
          <a:p>
            <a:pPr>
              <a:defRPr sz="1300">
                <a:latin typeface="Calibri"/>
              </a:defRPr>
            </a:pPr>
            <a:r>
              <a:t>• 2026 Update: Enhanced CPC now default; adjusts bids by up to 45%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Audiences:</a:t>
            </a:r>
          </a:p>
          <a:p>
            <a:pPr>
              <a:defRPr sz="1300">
                <a:latin typeface="Calibri"/>
              </a:defRPr>
            </a:pPr>
            <a:r>
              <a:t>• Minimum audience size: 50,000 for Sponsored Content</a:t>
            </a:r>
          </a:p>
          <a:p>
            <a:pPr>
              <a:defRPr sz="1300">
                <a:latin typeface="Calibri"/>
              </a:defRPr>
            </a:pPr>
            <a:r>
              <a:t>• Layer 2-3 targeting criteria max (avoid over-narrowing)</a:t>
            </a:r>
          </a:p>
          <a:p>
            <a:pPr>
              <a:defRPr sz="1300">
                <a:latin typeface="Calibri"/>
              </a:defRPr>
            </a:pPr>
            <a:r>
              <a:t>• Use Audience Expansion cautiously (monitor quality)</a:t>
            </a:r>
          </a:p>
          <a:p>
            <a:pPr>
              <a:defRPr sz="1300">
                <a:latin typeface="Calibri"/>
              </a:defRPr>
            </a:pPr>
            <a:r>
              <a:t>• Exclude current customers from prospecting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6 Brand Guidelines">
  <a:themeElements>
    <a:clrScheme name="Simple Light">
      <a:dk1>
        <a:srgbClr val="F4F1EB"/>
      </a:dk1>
      <a:lt1>
        <a:srgbClr val="0A1119"/>
      </a:lt1>
      <a:dk2>
        <a:srgbClr val="0A1119"/>
      </a:dk2>
      <a:lt2>
        <a:srgbClr val="FFFFFF"/>
      </a:lt2>
      <a:accent1>
        <a:srgbClr val="229FA1"/>
      </a:accent1>
      <a:accent2>
        <a:srgbClr val="1A7477"/>
      </a:accent2>
      <a:accent3>
        <a:srgbClr val="1F807E"/>
      </a:accent3>
      <a:accent4>
        <a:srgbClr val="9E9E9E"/>
      </a:accent4>
      <a:accent5>
        <a:srgbClr val="1B2126"/>
      </a:accent5>
      <a:accent6>
        <a:srgbClr val="FFFFFF"/>
      </a:accent6>
      <a:hlink>
        <a:srgbClr val="229F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